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b4be7967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b4be7967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b4be7967d_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b4be7967d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b4be7967d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b4be7967d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b4be7967d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b4be7967d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673851c2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673851c2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b488223b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b488223b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b488223b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b488223b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b4be7967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b4be7967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b488223b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b488223b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b4be7967d_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b4be7967d_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673851c2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673851c2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b488223b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b488223b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b488223b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b488223b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b488223b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b488223b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b488223b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b488223b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3b488223b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3b488223b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b488223b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b488223b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673851c2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673851c2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b4be7967d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b4be7967d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3b4be7967d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3b4be7967d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b4be7967d_6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b4be7967d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673851c2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673851c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b4be7967d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b4be7967d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b4be7967d_6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b4be7967d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b4be7967d_6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b4be7967d_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b4be7967d_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b4be7967d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b4be7967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b4be7967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b4be7967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b4be7967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b4be7967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b4be7967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b4be7967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b4be7967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b4be7967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b4be7967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b4be7967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b4be7967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673851c2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673851c2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b4be7967d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b4be7967d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b4be7967d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b4be7967d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b4be7967d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b4be7967d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b4be7967d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b4be7967d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b4be7967d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b4be7967d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b4be7967d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b4be7967d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b4be7967d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b4be7967d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b4be7967d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3b4be7967d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b4be7967d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b4be7967d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b4be7967d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b4be7967d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45e3fef3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45e3fef3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b4be7967d_6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3b4be7967d_6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3b4be7967d_6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b4be7967d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b4be7967d_6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b4be7967d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b4be7967d_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b4be7967d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b4be7967d_6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b4be7967d_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3b4be7967d_6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3b4be7967d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b4be7967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b4be7967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3b4be7967d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3b4be7967d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b4be7967d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3b4be7967d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3b4be7967d_5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3b4be7967d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45e3fef3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45e3fef3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b488223b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b488223b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3b488223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3b488223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b4be7967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b4be7967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9.gif"/><Relationship Id="rId5" Type="http://schemas.openxmlformats.org/officeDocument/2006/relationships/image" Target="../media/image32.png"/><Relationship Id="rId6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5.gif"/><Relationship Id="rId6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Relationship Id="rId6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XwLpBO9oZc4abCVqqIDxXoQSmdAn6Y0s/view" TargetMode="External"/><Relationship Id="rId4" Type="http://schemas.openxmlformats.org/officeDocument/2006/relationships/image" Target="../media/image6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2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6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0.png"/><Relationship Id="rId4" Type="http://schemas.openxmlformats.org/officeDocument/2006/relationships/hyperlink" Target="https://www.f1technical.net/forum/viewtopic.php?t=28398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4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5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200"/>
              <a:t>DRS Drag Reduction System</a:t>
            </a:r>
            <a:endParaRPr b="1" sz="4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/>
              <a:t>Study and design and optimize a DRS for F1 cars</a:t>
            </a:r>
            <a:endParaRPr sz="2200"/>
          </a:p>
        </p:txBody>
      </p:sp>
      <p:sp>
        <p:nvSpPr>
          <p:cNvPr id="56" name="Google Shape;56;p13"/>
          <p:cNvSpPr txBox="1"/>
          <p:nvPr/>
        </p:nvSpPr>
        <p:spPr>
          <a:xfrm>
            <a:off x="160625" y="4421150"/>
            <a:ext cx="392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Corradini Giacomo	Student ID: </a:t>
            </a:r>
            <a:r>
              <a:rPr lang="it" sz="1000"/>
              <a:t>233256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Oselin Pierfrancesco	Student ID: 229564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Serafini Daniele		Student ID: 232273</a:t>
            </a:r>
            <a:endParaRPr sz="1000"/>
          </a:p>
        </p:txBody>
      </p:sp>
      <p:sp>
        <p:nvSpPr>
          <p:cNvPr id="57" name="Google Shape;57;p13"/>
          <p:cNvSpPr txBox="1"/>
          <p:nvPr/>
        </p:nvSpPr>
        <p:spPr>
          <a:xfrm>
            <a:off x="2147550" y="3626725"/>
            <a:ext cx="484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Course of Mechatronics Systems Simulation</a:t>
            </a:r>
            <a:r>
              <a:rPr lang="it" sz="1000"/>
              <a:t> 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Academic Year 2021-2022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625" y="841325"/>
            <a:ext cx="5636526" cy="215939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381000" y="316350"/>
            <a:ext cx="8382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>
                <a:solidFill>
                  <a:schemeClr val="dk1"/>
                </a:solidFill>
              </a:rPr>
              <a:t>5 - Design specifications: smooth flap movement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 rotWithShape="1">
          <a:blip r:embed="rId4">
            <a:alphaModFix/>
          </a:blip>
          <a:srcRect b="4159" l="872" r="0" t="0"/>
          <a:stretch/>
        </p:blipFill>
        <p:spPr>
          <a:xfrm>
            <a:off x="25500" y="2920450"/>
            <a:ext cx="6516050" cy="220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6357275" y="2232500"/>
            <a:ext cx="2377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Smooth transitioning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Forces’ jumps avoidance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Residual oscillations avoidance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Feasible actuation of the piston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38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</a:t>
            </a:r>
            <a:r>
              <a:rPr b="1" lang="it"/>
              <a:t>Push-up </a:t>
            </a:r>
            <a:r>
              <a:rPr b="1" lang="it"/>
              <a:t>Position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75" y="1111637"/>
            <a:ext cx="5098324" cy="191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00" y="2987425"/>
            <a:ext cx="5402590" cy="20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5">
            <a:alphaModFix/>
          </a:blip>
          <a:srcRect b="0" l="19485" r="21736" t="0"/>
          <a:stretch/>
        </p:blipFill>
        <p:spPr>
          <a:xfrm>
            <a:off x="5730975" y="956488"/>
            <a:ext cx="2749692" cy="175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6">
            <a:alphaModFix/>
          </a:blip>
          <a:srcRect b="6054" l="29108" r="32275" t="5692"/>
          <a:stretch/>
        </p:blipFill>
        <p:spPr>
          <a:xfrm>
            <a:off x="5866325" y="2804800"/>
            <a:ext cx="2614350" cy="2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38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</a:t>
            </a:r>
            <a:r>
              <a:rPr b="1" lang="it"/>
              <a:t>Push-up Velocity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838675"/>
            <a:ext cx="5710742" cy="21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12" y="2980200"/>
            <a:ext cx="5710726" cy="21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400" y="903425"/>
            <a:ext cx="5630176" cy="21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388" y="2900025"/>
            <a:ext cx="5630176" cy="211131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388800" y="376050"/>
            <a:ext cx="630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dk1"/>
                </a:solidFill>
              </a:rPr>
              <a:t>5 - Push-up Acceleration analysis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</a:t>
            </a:r>
            <a:r>
              <a:rPr b="1" lang="it"/>
              <a:t> - Mechanism analysis</a:t>
            </a:r>
            <a:endParaRPr b="1"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Pod</a:t>
            </a:r>
            <a:r>
              <a:rPr b="1" lang="it"/>
              <a:t>-pull mechanism</a:t>
            </a:r>
            <a:endParaRPr b="1"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878" y="1590900"/>
            <a:ext cx="550224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500"/>
              <a:t>5</a:t>
            </a:r>
            <a:r>
              <a:rPr b="1" lang="it" sz="2500"/>
              <a:t> - </a:t>
            </a:r>
            <a:r>
              <a:rPr b="1" lang="it" sz="2500"/>
              <a:t>From the design specifications: smooth flap movement</a:t>
            </a:r>
            <a:endParaRPr b="1" sz="2500"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875" y="1017725"/>
            <a:ext cx="5892801" cy="18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800" y="2868078"/>
            <a:ext cx="5584676" cy="2094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it"/>
              <a:t>5</a:t>
            </a:r>
            <a:r>
              <a:rPr b="1" lang="it"/>
              <a:t> - Parameters optimization from kinematics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7" name="Google Shape;167;p28"/>
          <p:cNvSpPr txBox="1"/>
          <p:nvPr/>
        </p:nvSpPr>
        <p:spPr>
          <a:xfrm>
            <a:off x="92600" y="1622225"/>
            <a:ext cx="146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</a:t>
            </a:r>
            <a:r>
              <a:rPr lang="it"/>
              <a:t>esidered motion for θ3(t)</a:t>
            </a:r>
            <a:endParaRPr/>
          </a:p>
        </p:txBody>
      </p:sp>
      <p:sp>
        <p:nvSpPr>
          <p:cNvPr id="168" name="Google Shape;168;p28"/>
          <p:cNvSpPr txBox="1"/>
          <p:nvPr/>
        </p:nvSpPr>
        <p:spPr>
          <a:xfrm>
            <a:off x="2072600" y="1729925"/>
            <a:ext cx="14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Motion for s(t)</a:t>
            </a:r>
            <a:endParaRPr/>
          </a:p>
        </p:txBody>
      </p:sp>
      <p:cxnSp>
        <p:nvCxnSpPr>
          <p:cNvPr id="169" name="Google Shape;169;p28"/>
          <p:cNvCxnSpPr>
            <a:stCxn id="167" idx="3"/>
            <a:endCxn id="168" idx="1"/>
          </p:cNvCxnSpPr>
          <p:nvPr/>
        </p:nvCxnSpPr>
        <p:spPr>
          <a:xfrm>
            <a:off x="1553600" y="1930025"/>
            <a:ext cx="51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8"/>
          <p:cNvSpPr txBox="1"/>
          <p:nvPr/>
        </p:nvSpPr>
        <p:spPr>
          <a:xfrm>
            <a:off x="1553600" y="2776575"/>
            <a:ext cx="198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Desidered generic and smooth motion for s(t)</a:t>
            </a:r>
            <a:endParaRPr/>
          </a:p>
        </p:txBody>
      </p:sp>
      <p:sp>
        <p:nvSpPr>
          <p:cNvPr id="171" name="Google Shape;171;p28"/>
          <p:cNvSpPr txBox="1"/>
          <p:nvPr/>
        </p:nvSpPr>
        <p:spPr>
          <a:xfrm>
            <a:off x="4350000" y="2128325"/>
            <a:ext cx="1447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Estimation of the error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(cost function)</a:t>
            </a: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6711900" y="2128325"/>
            <a:ext cx="212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Minimization through optimal parameters values</a:t>
            </a:r>
            <a:endParaRPr b="1"/>
          </a:p>
        </p:txBody>
      </p:sp>
      <p:cxnSp>
        <p:nvCxnSpPr>
          <p:cNvPr id="173" name="Google Shape;173;p28"/>
          <p:cNvCxnSpPr>
            <a:stCxn id="168" idx="3"/>
            <a:endCxn id="170" idx="3"/>
          </p:cNvCxnSpPr>
          <p:nvPr/>
        </p:nvCxnSpPr>
        <p:spPr>
          <a:xfrm>
            <a:off x="3533600" y="1930025"/>
            <a:ext cx="0" cy="115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8"/>
          <p:cNvCxnSpPr>
            <a:endCxn id="171" idx="1"/>
          </p:cNvCxnSpPr>
          <p:nvPr/>
        </p:nvCxnSpPr>
        <p:spPr>
          <a:xfrm>
            <a:off x="3550200" y="2543975"/>
            <a:ext cx="79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8"/>
          <p:cNvCxnSpPr>
            <a:stCxn id="171" idx="3"/>
            <a:endCxn id="172" idx="1"/>
          </p:cNvCxnSpPr>
          <p:nvPr/>
        </p:nvCxnSpPr>
        <p:spPr>
          <a:xfrm>
            <a:off x="5797500" y="2543975"/>
            <a:ext cx="91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63" y="3786175"/>
            <a:ext cx="4557075" cy="7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</a:t>
            </a:r>
            <a:r>
              <a:rPr b="1" lang="it"/>
              <a:t> - </a:t>
            </a:r>
            <a:r>
              <a:rPr b="1" lang="it"/>
              <a:t>Parameters optimization from kinematics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736725"/>
            <a:ext cx="762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</a:t>
            </a:r>
            <a:r>
              <a:rPr b="1" lang="it"/>
              <a:t> - Parameters optimization from kinematics</a:t>
            </a:r>
            <a:endParaRPr b="1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70863"/>
            <a:ext cx="7620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4">
            <a:alphaModFix/>
          </a:blip>
          <a:srcRect b="35358" l="0" r="0" t="0"/>
          <a:stretch/>
        </p:blipFill>
        <p:spPr>
          <a:xfrm>
            <a:off x="4004050" y="4175198"/>
            <a:ext cx="4219999" cy="6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1683" y="4296250"/>
            <a:ext cx="130289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</a:t>
            </a:r>
            <a:r>
              <a:rPr b="1" lang="it"/>
              <a:t> - </a:t>
            </a:r>
            <a:r>
              <a:rPr b="1" lang="it"/>
              <a:t>Parameters optimization from kinematics</a:t>
            </a:r>
            <a:endParaRPr b="1"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171" y="1845150"/>
            <a:ext cx="3659654" cy="10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229750" y="4431175"/>
            <a:ext cx="62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Parameters to be optimized: </a:t>
            </a:r>
            <a:r>
              <a:rPr b="1" i="1" lang="it"/>
              <a:t>L1, LP, anc, x1, y1, s</a:t>
            </a:r>
            <a:r>
              <a:rPr b="1" baseline="-25000" i="1" lang="it"/>
              <a:t>closed</a:t>
            </a:r>
            <a:endParaRPr b="1" baseline="-25000"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5247" l="6072" r="3421" t="5657"/>
          <a:stretch/>
        </p:blipFill>
        <p:spPr>
          <a:xfrm>
            <a:off x="2326825" y="86725"/>
            <a:ext cx="6755948" cy="499152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40925"/>
            <a:ext cx="8520600" cy="17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1 - QFD: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Quality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Function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Deployment</a:t>
            </a:r>
            <a:endParaRPr b="1"/>
          </a:p>
        </p:txBody>
      </p:sp>
      <p:sp>
        <p:nvSpPr>
          <p:cNvPr id="64" name="Google Shape;64;p14"/>
          <p:cNvSpPr txBox="1"/>
          <p:nvPr/>
        </p:nvSpPr>
        <p:spPr>
          <a:xfrm>
            <a:off x="311700" y="2092050"/>
            <a:ext cx="1847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order to better understand the problem we used the QFD.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QFD permits us to listen carefully the voice of the customer and then </a:t>
            </a:r>
            <a:r>
              <a:rPr lang="it"/>
              <a:t>effectively</a:t>
            </a:r>
            <a:r>
              <a:rPr lang="it"/>
              <a:t> responding to those needs and expectations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it"/>
              <a:t>5</a:t>
            </a:r>
            <a:r>
              <a:rPr b="1" lang="it"/>
              <a:t> - Graph of the pod pull mechanism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050" y="1574124"/>
            <a:ext cx="7449901" cy="289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</a:t>
            </a:r>
            <a:r>
              <a:rPr b="1" lang="it"/>
              <a:t> - </a:t>
            </a:r>
            <a:r>
              <a:rPr b="1" lang="it"/>
              <a:t>Parameters optimization from kinematics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25" y="1319975"/>
            <a:ext cx="4257276" cy="15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37" y="3218700"/>
            <a:ext cx="4257256" cy="15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938" y="1162888"/>
            <a:ext cx="1677125" cy="12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 rotWithShape="1">
          <a:blip r:embed="rId6">
            <a:alphaModFix/>
          </a:blip>
          <a:srcRect b="14846" l="8664" r="8813" t="12836"/>
          <a:stretch/>
        </p:blipFill>
        <p:spPr>
          <a:xfrm>
            <a:off x="4449525" y="2510525"/>
            <a:ext cx="4613950" cy="251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</a:t>
            </a:r>
            <a:r>
              <a:rPr b="1" lang="it"/>
              <a:t>- Position, velocity, acceleration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225" y="1341175"/>
            <a:ext cx="4834225" cy="181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4850" y="3218850"/>
            <a:ext cx="4529424" cy="16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</a:t>
            </a:r>
            <a:r>
              <a:rPr b="1" lang="it"/>
              <a:t> - </a:t>
            </a:r>
            <a:r>
              <a:rPr b="1" lang="it"/>
              <a:t>Position, velocity, acceleration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5" name="Google Shape;225;p35"/>
          <p:cNvPicPr preferRelativeResize="0"/>
          <p:nvPr/>
        </p:nvPicPr>
        <p:blipFill rotWithShape="1">
          <a:blip r:embed="rId3">
            <a:alphaModFix/>
          </a:blip>
          <a:srcRect b="0" l="1429" r="0" t="0"/>
          <a:stretch/>
        </p:blipFill>
        <p:spPr>
          <a:xfrm>
            <a:off x="98000" y="1615288"/>
            <a:ext cx="4214825" cy="16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 rotWithShape="1">
          <a:blip r:embed="rId4">
            <a:alphaModFix/>
          </a:blip>
          <a:srcRect b="0" l="1710" r="0" t="0"/>
          <a:stretch/>
        </p:blipFill>
        <p:spPr>
          <a:xfrm>
            <a:off x="98000" y="3267700"/>
            <a:ext cx="4214825" cy="160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6846" y="1570123"/>
            <a:ext cx="4532054" cy="16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0575" y="3177322"/>
            <a:ext cx="4532050" cy="169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45025"/>
            <a:ext cx="8520600" cy="11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750"/>
              <a:t>5</a:t>
            </a:r>
            <a:r>
              <a:rPr b="1" lang="it" sz="2750"/>
              <a:t> - </a:t>
            </a:r>
            <a:r>
              <a:rPr b="1" lang="it" sz="2750"/>
              <a:t>Force definitions: we define the drag force and down force and we suppose that they are applied to the flap center of mass</a:t>
            </a:r>
            <a:endParaRPr b="1"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12979" l="14396" r="9592" t="12897"/>
          <a:stretch/>
        </p:blipFill>
        <p:spPr>
          <a:xfrm>
            <a:off x="1866150" y="2000250"/>
            <a:ext cx="5513750" cy="28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750"/>
              <a:t>5 </a:t>
            </a:r>
            <a:r>
              <a:rPr b="1" lang="it" sz="2750"/>
              <a:t>- </a:t>
            </a:r>
            <a:r>
              <a:rPr b="1" lang="it" sz="2750"/>
              <a:t>Principle of virtual work</a:t>
            </a:r>
            <a:endParaRPr b="1"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711375"/>
            <a:ext cx="762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</a:t>
            </a:r>
            <a:r>
              <a:rPr b="1" lang="it"/>
              <a:t> - Mechanism analysis</a:t>
            </a:r>
            <a:endParaRPr b="1"/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Pods and rockers mechanism</a:t>
            </a:r>
            <a:endParaRPr b="1"/>
          </a:p>
        </p:txBody>
      </p:sp>
      <p:pic>
        <p:nvPicPr>
          <p:cNvPr id="247" name="Google Shape;24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0878" y="1590900"/>
            <a:ext cx="550224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it"/>
              <a:t>5 - Graph of the pods and rocker mechanism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663" y="1017725"/>
            <a:ext cx="731068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Parameters optimization from kinematics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59" name="Google Shape;259;p40"/>
          <p:cNvPicPr preferRelativeResize="0"/>
          <p:nvPr/>
        </p:nvPicPr>
        <p:blipFill rotWithShape="1">
          <a:blip r:embed="rId3">
            <a:alphaModFix/>
          </a:blip>
          <a:srcRect b="6178" l="0" r="0" t="6187"/>
          <a:stretch/>
        </p:blipFill>
        <p:spPr>
          <a:xfrm>
            <a:off x="4525725" y="2662925"/>
            <a:ext cx="4613950" cy="251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700" y="1031702"/>
            <a:ext cx="1793075" cy="18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 rotWithShape="1">
          <a:blip r:embed="rId5">
            <a:alphaModFix/>
          </a:blip>
          <a:srcRect b="0" l="11004" r="11004" t="0"/>
          <a:stretch/>
        </p:blipFill>
        <p:spPr>
          <a:xfrm>
            <a:off x="646050" y="3155450"/>
            <a:ext cx="3483576" cy="16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521" y="1480475"/>
            <a:ext cx="4456353" cy="16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Position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494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03550" y="18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2 - Functional Decomposition</a:t>
            </a:r>
            <a:endParaRPr b="1"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38" y="1378175"/>
            <a:ext cx="7674423" cy="34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03550" y="762575"/>
            <a:ext cx="85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Functional decomposition splits a large complex task into smaller, simpler atomic functions, fostering a better understanding of the overall process.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Velocity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488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Acceleration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42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Pods and rockers analysis</a:t>
            </a:r>
            <a:endParaRPr b="1"/>
          </a:p>
        </p:txBody>
      </p:sp>
      <p:sp>
        <p:nvSpPr>
          <p:cNvPr id="286" name="Google Shape;286;p44"/>
          <p:cNvSpPr txBox="1"/>
          <p:nvPr>
            <p:ph idx="1" type="body"/>
          </p:nvPr>
        </p:nvSpPr>
        <p:spPr>
          <a:xfrm>
            <a:off x="362725" y="1121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Force definitions: we define the drag force and down force and we suppose that they are applied to the flap center of mass</a:t>
            </a:r>
            <a:endParaRPr b="1"/>
          </a:p>
        </p:txBody>
      </p:sp>
      <p:pic>
        <p:nvPicPr>
          <p:cNvPr id="287" name="Google Shape;287;p44"/>
          <p:cNvPicPr preferRelativeResize="0"/>
          <p:nvPr/>
        </p:nvPicPr>
        <p:blipFill rotWithShape="1">
          <a:blip r:embed="rId3">
            <a:alphaModFix/>
          </a:blip>
          <a:srcRect b="8019" l="0" r="0" t="8010"/>
          <a:stretch/>
        </p:blipFill>
        <p:spPr>
          <a:xfrm>
            <a:off x="1866150" y="2000250"/>
            <a:ext cx="5513750" cy="28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Pods and rockers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Dynamic analysis: Principle of virtual work</a:t>
            </a:r>
            <a:endParaRPr b="1"/>
          </a:p>
        </p:txBody>
      </p:sp>
      <p:pic>
        <p:nvPicPr>
          <p:cNvPr id="294" name="Google Shape;2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850800"/>
            <a:ext cx="762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it"/>
              <a:t>5 - Pod Pull analysis</a:t>
            </a:r>
            <a:endParaRPr/>
          </a:p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Equation of motion, Newton-Euler formulation</a:t>
            </a:r>
            <a:endParaRPr/>
          </a:p>
        </p:txBody>
      </p:sp>
      <p:pic>
        <p:nvPicPr>
          <p:cNvPr id="301" name="Google Shape;3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38" y="1681300"/>
            <a:ext cx="8181923" cy="33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Reaction forces</a:t>
            </a:r>
            <a:endParaRPr b="1"/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38" y="1398150"/>
            <a:ext cx="4490326" cy="16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600" y="1359861"/>
            <a:ext cx="4260300" cy="159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3" y="3299600"/>
            <a:ext cx="4490342" cy="16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612" y="3299600"/>
            <a:ext cx="4260276" cy="15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Reaction forces</a:t>
            </a:r>
            <a:endParaRPr b="1"/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0" y="1289900"/>
            <a:ext cx="4299876" cy="16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600" y="1289900"/>
            <a:ext cx="4299888" cy="16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00" y="3174525"/>
            <a:ext cx="4299866" cy="16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8975" y="3194844"/>
            <a:ext cx="4191526" cy="157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DAE solution</a:t>
            </a:r>
            <a:endParaRPr b="1"/>
          </a:p>
        </p:txBody>
      </p:sp>
      <p:sp>
        <p:nvSpPr>
          <p:cNvPr id="325" name="Google Shape;32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It is shown the plot of s(t) obtained from three different analysis</a:t>
            </a:r>
            <a:endParaRPr/>
          </a:p>
        </p:txBody>
      </p:sp>
      <p:pic>
        <p:nvPicPr>
          <p:cNvPr id="326" name="Google Shape;3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898175"/>
            <a:ext cx="762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it"/>
              <a:t>5 - Pod Pull analysis</a:t>
            </a:r>
            <a:endParaRPr/>
          </a:p>
        </p:txBody>
      </p:sp>
      <p:sp>
        <p:nvSpPr>
          <p:cNvPr id="332" name="Google Shape;33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Equation of motion, Lagrange formulation</a:t>
            </a:r>
            <a:endParaRPr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49" y="1897174"/>
            <a:ext cx="8426901" cy="24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it"/>
              <a:t>5 - DAE solution</a:t>
            </a:r>
            <a:endParaRPr/>
          </a:p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It is shown the plot of s(t) obtained from three different analysis</a:t>
            </a:r>
            <a:endParaRPr/>
          </a:p>
        </p:txBody>
      </p:sp>
      <p:pic>
        <p:nvPicPr>
          <p:cNvPr id="340" name="Google Shape;3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59425"/>
            <a:ext cx="762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5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3 - Robust Decision Making</a:t>
            </a:r>
            <a:endParaRPr b="1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0" y="826850"/>
            <a:ext cx="3974550" cy="41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11700" y="1822300"/>
            <a:ext cx="3612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highlight>
                  <a:srgbClr val="00FF00"/>
                </a:highlight>
              </a:rPr>
              <a:t>Pods &amp; Rocker </a:t>
            </a:r>
            <a:r>
              <a:rPr lang="it">
                <a:solidFill>
                  <a:schemeClr val="dk1"/>
                </a:solidFill>
                <a:highlight>
                  <a:srgbClr val="00FF00"/>
                </a:highlight>
              </a:rPr>
              <a:t>mechanism</a:t>
            </a:r>
            <a:endParaRPr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No Euler instability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Less vibrations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Customize profile of actuation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Aerodynamic influence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High number of constraints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highlight>
                  <a:srgbClr val="FF0000"/>
                </a:highlight>
              </a:rPr>
              <a:t>Pod pull </a:t>
            </a:r>
            <a:r>
              <a:rPr lang="it">
                <a:solidFill>
                  <a:schemeClr val="dk1"/>
                </a:solidFill>
                <a:highlight>
                  <a:srgbClr val="FF0000"/>
                </a:highlight>
              </a:rPr>
              <a:t>mechanism</a:t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No Euler instability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Less vibrations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Aerodynamic influence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highlight>
                  <a:srgbClr val="0000FF"/>
                </a:highlight>
              </a:rPr>
              <a:t>Push up mechanism</a:t>
            </a:r>
            <a:endParaRPr>
              <a:highlight>
                <a:srgbClr val="0000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Less </a:t>
            </a:r>
            <a:r>
              <a:rPr lang="it"/>
              <a:t>aerodynamic</a:t>
            </a:r>
            <a:r>
              <a:rPr lang="it"/>
              <a:t> influence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More vibrations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Euler instability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775600"/>
            <a:ext cx="426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Decisions based on our level of confidence and knowledge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Below are some pros &amp; cons: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11700" y="15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5 - Dynamic Parameters  Optimization</a:t>
            </a:r>
            <a:endParaRPr b="1"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113" y="730900"/>
            <a:ext cx="7065776" cy="425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</a:t>
            </a:r>
            <a:r>
              <a:rPr b="1" lang="it"/>
              <a:t> - Pod Pull - inventor </a:t>
            </a:r>
            <a:r>
              <a:rPr b="1" lang="it"/>
              <a:t>environment</a:t>
            </a:r>
            <a:r>
              <a:rPr b="1" lang="it"/>
              <a:t>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352" name="Google Shape;352;p53" title="fla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701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6</a:t>
            </a:r>
            <a:r>
              <a:rPr b="1" lang="it"/>
              <a:t> - MapleSim analysis</a:t>
            </a:r>
            <a:endParaRPr b="1"/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275" y="1072150"/>
            <a:ext cx="4903451" cy="37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25" y="508825"/>
            <a:ext cx="8221501" cy="46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 txBox="1"/>
          <p:nvPr/>
        </p:nvSpPr>
        <p:spPr>
          <a:xfrm>
            <a:off x="0" y="0"/>
            <a:ext cx="681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dk1"/>
                </a:solidFill>
              </a:rPr>
              <a:t>6 - Main File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50" y="152400"/>
            <a:ext cx="339465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6"/>
          <p:cNvSpPr txBox="1"/>
          <p:nvPr/>
        </p:nvSpPr>
        <p:spPr>
          <a:xfrm>
            <a:off x="0" y="0"/>
            <a:ext cx="681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dk1"/>
                </a:solidFill>
              </a:rPr>
              <a:t>6 - Flap subfile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" y="1169150"/>
            <a:ext cx="86106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7"/>
          <p:cNvSpPr txBox="1"/>
          <p:nvPr/>
        </p:nvSpPr>
        <p:spPr>
          <a:xfrm>
            <a:off x="326525" y="107650"/>
            <a:ext cx="378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dk1"/>
                </a:solidFill>
              </a:rPr>
              <a:t>6 - Wing animation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00" y="846175"/>
            <a:ext cx="84201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2600"/>
            <a:ext cx="8839200" cy="414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9"/>
          <p:cNvSpPr txBox="1"/>
          <p:nvPr/>
        </p:nvSpPr>
        <p:spPr>
          <a:xfrm>
            <a:off x="326525" y="107650"/>
            <a:ext cx="378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dk1"/>
                </a:solidFill>
              </a:rPr>
              <a:t>6 - Wing forces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025" y="559900"/>
            <a:ext cx="525780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0"/>
          <p:cNvSpPr txBox="1"/>
          <p:nvPr/>
        </p:nvSpPr>
        <p:spPr>
          <a:xfrm>
            <a:off x="326525" y="107650"/>
            <a:ext cx="476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dk1"/>
                </a:solidFill>
              </a:rPr>
              <a:t>6 - Movements comparison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7</a:t>
            </a:r>
            <a:r>
              <a:rPr b="1" lang="it"/>
              <a:t> - Maple Hydraulics analysis</a:t>
            </a:r>
            <a:endParaRPr b="1"/>
          </a:p>
        </p:txBody>
      </p:sp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7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312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3 - Robust Decision Making</a:t>
            </a:r>
            <a:endParaRPr b="1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75" y="1081775"/>
            <a:ext cx="3695401" cy="38320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439325" y="1877900"/>
            <a:ext cx="3408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highlight>
                  <a:srgbClr val="00FF00"/>
                </a:highlight>
              </a:rPr>
              <a:t>Electric motor</a:t>
            </a:r>
            <a:endParaRPr>
              <a:solidFill>
                <a:schemeClr val="dk1"/>
              </a:solidFill>
              <a:highlight>
                <a:srgbClr val="00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Quite energy required to work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Precise and accurate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highlight>
                  <a:srgbClr val="FF0000"/>
                </a:highlight>
              </a:rPr>
              <a:t>Pneumatic actuator</a:t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Lack of precision and accuracy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Slow response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highlight>
                  <a:srgbClr val="0000FF"/>
                </a:highlight>
              </a:rPr>
              <a:t>Hydraulic actuator</a:t>
            </a:r>
            <a:endParaRPr>
              <a:solidFill>
                <a:schemeClr val="dk1"/>
              </a:solidFill>
              <a:highlight>
                <a:srgbClr val="0000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Precise and accurate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Low energy required to 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highlight>
                  <a:schemeClr val="accent6"/>
                </a:highlight>
              </a:rPr>
              <a:t>Electric actuator</a:t>
            </a:r>
            <a:endParaRPr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Quite energy required to work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it">
                <a:solidFill>
                  <a:schemeClr val="dk1"/>
                </a:solidFill>
              </a:rPr>
              <a:t>Precise and accurate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4439325" y="885052"/>
            <a:ext cx="4031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Decisions based on our level of confidence and knowledge.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Below are some pros &amp; cons: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7 - Maple Hydraulics analysis</a:t>
            </a:r>
            <a:endParaRPr b="1"/>
          </a:p>
        </p:txBody>
      </p:sp>
      <p:pic>
        <p:nvPicPr>
          <p:cNvPr id="405" name="Google Shape;40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204" y="1707879"/>
            <a:ext cx="6651600" cy="23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2"/>
          <p:cNvSpPr/>
          <p:nvPr/>
        </p:nvSpPr>
        <p:spPr>
          <a:xfrm>
            <a:off x="6604775" y="2391475"/>
            <a:ext cx="1293000" cy="13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62"/>
          <p:cNvCxnSpPr/>
          <p:nvPr/>
        </p:nvCxnSpPr>
        <p:spPr>
          <a:xfrm rot="10800000">
            <a:off x="6701300" y="2882775"/>
            <a:ext cx="676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62"/>
          <p:cNvSpPr txBox="1"/>
          <p:nvPr/>
        </p:nvSpPr>
        <p:spPr>
          <a:xfrm>
            <a:off x="6954925" y="2463925"/>
            <a:ext cx="6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</a:t>
            </a:r>
            <a:r>
              <a:rPr baseline="-25000" lang="it"/>
              <a:t>act</a:t>
            </a:r>
            <a:endParaRPr baseline="-25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7 - Maple Hydraulics analysis</a:t>
            </a:r>
            <a:endParaRPr b="1"/>
          </a:p>
        </p:txBody>
      </p:sp>
      <p:pic>
        <p:nvPicPr>
          <p:cNvPr id="414" name="Google Shape;4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408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7 - Maple Hydraulics analysis</a:t>
            </a:r>
            <a:endParaRPr b="1"/>
          </a:p>
        </p:txBody>
      </p:sp>
      <p:pic>
        <p:nvPicPr>
          <p:cNvPr id="420" name="Google Shape;42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49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7 - Maple Hydraulics analysis</a:t>
            </a:r>
            <a:endParaRPr b="1"/>
          </a:p>
        </p:txBody>
      </p:sp>
      <p:pic>
        <p:nvPicPr>
          <p:cNvPr id="426" name="Google Shape;426;p65"/>
          <p:cNvPicPr preferRelativeResize="0"/>
          <p:nvPr/>
        </p:nvPicPr>
        <p:blipFill rotWithShape="1">
          <a:blip r:embed="rId3">
            <a:alphaModFix/>
          </a:blip>
          <a:srcRect b="0" l="7347" r="0" t="0"/>
          <a:stretch/>
        </p:blipFill>
        <p:spPr>
          <a:xfrm>
            <a:off x="247176" y="1690350"/>
            <a:ext cx="3988574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5"/>
          <p:cNvSpPr txBox="1"/>
          <p:nvPr/>
        </p:nvSpPr>
        <p:spPr>
          <a:xfrm>
            <a:off x="235500" y="4226725"/>
            <a:ext cx="695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4"/>
              </a:rPr>
              <a:t>https://www.f1technical.net/forum/viewtopic.php?t=28398</a:t>
            </a:r>
            <a:endParaRPr/>
          </a:p>
        </p:txBody>
      </p:sp>
      <p:sp>
        <p:nvSpPr>
          <p:cNvPr id="428" name="Google Shape;428;p65"/>
          <p:cNvSpPr txBox="1"/>
          <p:nvPr/>
        </p:nvSpPr>
        <p:spPr>
          <a:xfrm>
            <a:off x="4311950" y="1690350"/>
            <a:ext cx="4905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Operating Pressure - 207bar (3000psi)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Maximum RPM - 11,000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Displacement - 0 - 2.46cubic centimeters per Rev (0.15inch)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Max Flow Per Minute - 25.7L (6.8USG)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Dry Weight without customer specific mount flange - 1.18KG (2.6lbs)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Length without customer specific mount flange - 90mm - 57mmW - 80mmH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Materials - Customer specific mount flange - Titanium.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Main gold body - 7 Series Aluminium.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Swash plate piston control housing - Cast Aluminum.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/>
              <a:t>Rear Outlet cap - Cast Stainless.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Internals - Steel/Forged steel.</a:t>
            </a:r>
            <a:endParaRPr sz="1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7 - Maple Hydraulics analysis</a:t>
            </a:r>
            <a:endParaRPr b="1"/>
          </a:p>
        </p:txBody>
      </p:sp>
      <p:pic>
        <p:nvPicPr>
          <p:cNvPr id="434" name="Google Shape;43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32394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748" y="1170125"/>
            <a:ext cx="1419225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6"/>
          <p:cNvSpPr txBox="1"/>
          <p:nvPr/>
        </p:nvSpPr>
        <p:spPr>
          <a:xfrm>
            <a:off x="4628750" y="4516500"/>
            <a:ext cx="20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Gear Pumps - AP05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7 - MapleSim Hydraulics analysis, Hydraulic Circuit</a:t>
            </a:r>
            <a:endParaRPr b="1"/>
          </a:p>
        </p:txBody>
      </p:sp>
      <p:pic>
        <p:nvPicPr>
          <p:cNvPr id="442" name="Google Shape;44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075" y="1110300"/>
            <a:ext cx="45318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3775"/>
            <a:ext cx="8839199" cy="435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8"/>
          <p:cNvSpPr txBox="1"/>
          <p:nvPr/>
        </p:nvSpPr>
        <p:spPr>
          <a:xfrm>
            <a:off x="0" y="0"/>
            <a:ext cx="438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dk1"/>
                </a:solidFill>
              </a:rPr>
              <a:t>7 - Hydraulic Main File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8150"/>
            <a:ext cx="8839202" cy="410973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9"/>
          <p:cNvSpPr txBox="1"/>
          <p:nvPr/>
        </p:nvSpPr>
        <p:spPr>
          <a:xfrm>
            <a:off x="152400" y="47850"/>
            <a:ext cx="438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dk1"/>
                </a:solidFill>
              </a:rPr>
              <a:t>7 - Wing Movement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0350"/>
            <a:ext cx="8839200" cy="399189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0"/>
          <p:cNvSpPr txBox="1"/>
          <p:nvPr/>
        </p:nvSpPr>
        <p:spPr>
          <a:xfrm>
            <a:off x="152400" y="47850"/>
            <a:ext cx="438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dk1"/>
                </a:solidFill>
              </a:rPr>
              <a:t>7 - Wing Forces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673075"/>
            <a:ext cx="525780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1"/>
          <p:cNvSpPr txBox="1"/>
          <p:nvPr/>
        </p:nvSpPr>
        <p:spPr>
          <a:xfrm>
            <a:off x="326525" y="107650"/>
            <a:ext cx="476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chemeClr val="dk1"/>
                </a:solidFill>
              </a:rPr>
              <a:t>7</a:t>
            </a:r>
            <a:r>
              <a:rPr b="1" lang="it" sz="2800">
                <a:solidFill>
                  <a:schemeClr val="dk1"/>
                </a:solidFill>
              </a:rPr>
              <a:t> - Movements comparison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240250" y="803425"/>
            <a:ext cx="8520600" cy="11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Rear wing 2017 Formula one car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In order to do a more realistic analysis we have considered a real rear wing of a formula one car. It is present in the website. 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0" y="1796150"/>
            <a:ext cx="3077474" cy="20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000" y="2796326"/>
            <a:ext cx="2877291" cy="204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5">
            <a:alphaModFix/>
          </a:blip>
          <a:srcRect b="6445" l="11800" r="16158" t="12372"/>
          <a:stretch/>
        </p:blipFill>
        <p:spPr>
          <a:xfrm>
            <a:off x="2173750" y="1796150"/>
            <a:ext cx="4175344" cy="33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3072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4 - Data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4 - Drag/Down force interpolation (from the paper)</a:t>
            </a:r>
            <a:endParaRPr b="1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875" y="976900"/>
            <a:ext cx="5804251" cy="201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750" y="3055000"/>
            <a:ext cx="5788494" cy="201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5</a:t>
            </a:r>
            <a:r>
              <a:rPr b="1" lang="it"/>
              <a:t> - Mechanism analysis</a:t>
            </a:r>
            <a:endParaRPr b="1"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Push-up mechanism</a:t>
            </a:r>
            <a:endParaRPr b="1"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7215" l="10386" r="4615" t="10506"/>
          <a:stretch/>
        </p:blipFill>
        <p:spPr>
          <a:xfrm>
            <a:off x="1962913" y="1590900"/>
            <a:ext cx="5313874" cy="319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it"/>
              <a:t>5 - Graph of the push up mechanism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875" y="1098675"/>
            <a:ext cx="494025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